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6"/>
  </p:notesMasterIdLst>
  <p:handoutMasterIdLst>
    <p:handoutMasterId r:id="rId7"/>
  </p:handoutMasterIdLst>
  <p:sldIdLst>
    <p:sldId id="257" r:id="rId2"/>
    <p:sldId id="271" r:id="rId3"/>
    <p:sldId id="266" r:id="rId4"/>
    <p:sldId id="264" r:id="rId5"/>
  </p:sldIdLst>
  <p:sldSz cx="9906000" cy="6858000" type="A4"/>
  <p:notesSz cx="7099300" cy="10234613"/>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p15:guide id="1" orient="horz" pos="4180">
          <p15:clr>
            <a:srgbClr val="A4A3A4"/>
          </p15:clr>
        </p15:guide>
        <p15:guide id="2" pos="5984">
          <p15:clr>
            <a:srgbClr val="A4A3A4"/>
          </p15:clr>
        </p15:guide>
      </p15:sldGuideLst>
    </p:ext>
    <p:ext uri="{2D200454-40CA-4A62-9FC3-DE9A4176ACB9}">
      <p15:notesGuideLst xmlns:p15="http://schemas.microsoft.com/office/powerpoint/2012/main">
        <p15:guide id="1" orient="horz" pos="3225">
          <p15:clr>
            <a:srgbClr val="A4A3A4"/>
          </p15:clr>
        </p15:guide>
        <p15:guide id="2" pos="223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6" autoAdjust="0"/>
    <p:restoredTop sz="99566" autoAdjust="0"/>
  </p:normalViewPr>
  <p:slideViewPr>
    <p:cSldViewPr>
      <p:cViewPr varScale="1">
        <p:scale>
          <a:sx n="70" d="100"/>
          <a:sy n="70" d="100"/>
        </p:scale>
        <p:origin x="653" y="43"/>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225"/>
        <p:guide pos="223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4025905" y="9726067"/>
            <a:ext cx="3073400" cy="508552"/>
          </a:xfrm>
          <a:prstGeom prst="rect">
            <a:avLst/>
          </a:prstGeom>
          <a:noFill/>
          <a:ln w="9525">
            <a:noFill/>
            <a:miter lim="800000"/>
            <a:headEnd/>
            <a:tailEnd/>
          </a:ln>
          <a:effectLst/>
        </p:spPr>
        <p:txBody>
          <a:bodyPr vert="horz" wrap="square" lIns="98848" tIns="49427" rIns="98848" bIns="49427" numCol="1" anchor="b" anchorCtr="0" compatLnSpc="1">
            <a:prstTxWarp prst="textNoShape">
              <a:avLst/>
            </a:prstTxWarp>
          </a:bodyPr>
          <a:lstStyle>
            <a:lvl1pPr algn="r" defTabSz="989047">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3"/>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ctr" anchorCtr="0" compatLnSpc="1">
            <a:prstTxWarp prst="textNoShape">
              <a:avLst/>
            </a:prstTxWarp>
          </a:bodyPr>
          <a:lstStyle>
            <a:lvl1pPr algn="l" defTabSz="989047">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4025905" y="3"/>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ctr" anchorCtr="0" compatLnSpc="1">
            <a:prstTxWarp prst="textNoShape">
              <a:avLst/>
            </a:prstTxWarp>
          </a:bodyPr>
          <a:lstStyle>
            <a:lvl1pPr algn="r" defTabSz="989047">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74700" y="766763"/>
            <a:ext cx="5549900" cy="384175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47739" y="4861448"/>
            <a:ext cx="5203825" cy="4607166"/>
          </a:xfrm>
          <a:prstGeom prst="rect">
            <a:avLst/>
          </a:prstGeom>
          <a:noFill/>
          <a:ln w="12700" cap="sq">
            <a:noFill/>
            <a:miter lim="800000"/>
            <a:headEnd type="none" w="sm" len="sm"/>
            <a:tailEnd type="none" w="sm" len="sm"/>
          </a:ln>
          <a:effectLst/>
        </p:spPr>
        <p:txBody>
          <a:bodyPr vert="horz" wrap="none" lIns="98848" tIns="49427" rIns="98848" bIns="49427"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1" y="9726067"/>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b" anchorCtr="0" compatLnSpc="1">
            <a:prstTxWarp prst="textNoShape">
              <a:avLst/>
            </a:prstTxWarp>
          </a:bodyPr>
          <a:lstStyle>
            <a:lvl1pPr algn="l" defTabSz="989047">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4025905" y="9726067"/>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b" anchorCtr="0" compatLnSpc="1">
            <a:prstTxWarp prst="textNoShape">
              <a:avLst/>
            </a:prstTxWarp>
          </a:bodyPr>
          <a:lstStyle>
            <a:lvl1pPr algn="r" defTabSz="989047">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hyperlink" Target="http://creativecommons.org/licenses/by/2.1/jp/"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pic>
        <p:nvPicPr>
          <p:cNvPr id="13" name="Picture 6" descr="http://i.creativecommons.org/l/by/3.0/88x31.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3997" y="5805264"/>
            <a:ext cx="893968" cy="314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正方形/長方形 13"/>
          <p:cNvSpPr>
            <a:spLocks noChangeArrowheads="1"/>
          </p:cNvSpPr>
          <p:nvPr userDrawn="1"/>
        </p:nvSpPr>
        <p:spPr bwMode="auto">
          <a:xfrm>
            <a:off x="128464" y="6127836"/>
            <a:ext cx="417549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l" eaLnBrk="1" hangingPunct="1">
              <a:spcBef>
                <a:spcPct val="0"/>
              </a:spcBef>
              <a:buFontTx/>
              <a:buNone/>
            </a:pPr>
            <a:r>
              <a:rPr lang="ja-JP" altLang="en-US" sz="900" dirty="0">
                <a:solidFill>
                  <a:schemeClr val="bg2"/>
                </a:solidFill>
                <a:latin typeface="+mn-ea"/>
                <a:ea typeface="+mn-ea"/>
                <a:cs typeface="Meiryo UI" pitchFamily="50" charset="-128"/>
              </a:rPr>
              <a:t>作者自らが作成した図表等（出典や</a:t>
            </a:r>
            <a:r>
              <a:rPr lang="en-US" altLang="ja-JP" sz="900" dirty="0">
                <a:solidFill>
                  <a:schemeClr val="bg2"/>
                </a:solidFill>
                <a:latin typeface="+mn-ea"/>
                <a:ea typeface="+mn-ea"/>
                <a:cs typeface="Meiryo UI" pitchFamily="50" charset="-128"/>
              </a:rPr>
              <a:t>URL</a:t>
            </a:r>
            <a:r>
              <a:rPr lang="ja-JP" altLang="en-US" sz="900" dirty="0">
                <a:solidFill>
                  <a:schemeClr val="bg2"/>
                </a:solidFill>
                <a:latin typeface="+mn-ea"/>
                <a:ea typeface="+mn-ea"/>
                <a:cs typeface="Meiryo UI" pitchFamily="50" charset="-128"/>
              </a:rPr>
              <a:t>の記載のないもの）については</a:t>
            </a:r>
            <a:r>
              <a:rPr lang="ja-JP" altLang="en-US" sz="900" dirty="0" smtClean="0">
                <a:solidFill>
                  <a:schemeClr val="bg2"/>
                </a:solidFill>
                <a:latin typeface="+mn-ea"/>
                <a:ea typeface="+mn-ea"/>
                <a:cs typeface="Meiryo UI" pitchFamily="50" charset="-128"/>
              </a:rPr>
              <a:t>、</a:t>
            </a:r>
            <a:endParaRPr lang="en-US" altLang="ja-JP" sz="900" dirty="0" smtClean="0">
              <a:solidFill>
                <a:schemeClr val="bg2"/>
              </a:solidFill>
              <a:latin typeface="+mn-ea"/>
              <a:ea typeface="+mn-ea"/>
              <a:cs typeface="Meiryo UI" pitchFamily="50" charset="-128"/>
            </a:endParaRPr>
          </a:p>
          <a:p>
            <a:pPr algn="l" eaLnBrk="1" hangingPunct="1">
              <a:spcBef>
                <a:spcPct val="0"/>
              </a:spcBef>
              <a:buFontTx/>
              <a:buNone/>
            </a:pPr>
            <a:r>
              <a:rPr lang="en-US" altLang="ja-JP" sz="900" smtClean="0">
                <a:solidFill>
                  <a:schemeClr val="bg2"/>
                </a:solidFill>
                <a:latin typeface="+mn-ea"/>
                <a:ea typeface="+mn-ea"/>
                <a:cs typeface="Meiryo UI" pitchFamily="50" charset="-128"/>
                <a:hlinkClick r:id="rId4"/>
              </a:rPr>
              <a:t>CC BY</a:t>
            </a:r>
            <a:r>
              <a:rPr lang="ja-JP" altLang="en-US" sz="900" dirty="0">
                <a:solidFill>
                  <a:schemeClr val="bg2"/>
                </a:solidFill>
                <a:latin typeface="+mn-ea"/>
                <a:ea typeface="+mn-ea"/>
                <a:cs typeface="Meiryo UI" pitchFamily="50" charset="-128"/>
                <a:hlinkClick r:id="rId4"/>
              </a:rPr>
              <a:t>（表示</a:t>
            </a:r>
            <a:r>
              <a:rPr lang="en-US" altLang="ja-JP" sz="900" dirty="0">
                <a:solidFill>
                  <a:schemeClr val="bg2"/>
                </a:solidFill>
                <a:latin typeface="+mn-ea"/>
                <a:ea typeface="+mn-ea"/>
                <a:cs typeface="Meiryo UI" pitchFamily="50" charset="-128"/>
                <a:hlinkClick r:id="rId4"/>
              </a:rPr>
              <a:t>2.1</a:t>
            </a:r>
            <a:r>
              <a:rPr lang="ja-JP" altLang="en-US" sz="900" dirty="0">
                <a:solidFill>
                  <a:schemeClr val="bg2"/>
                </a:solidFill>
                <a:latin typeface="+mn-ea"/>
                <a:ea typeface="+mn-ea"/>
                <a:cs typeface="Meiryo UI" pitchFamily="50" charset="-128"/>
                <a:hlinkClick r:id="rId4"/>
              </a:rPr>
              <a:t>）</a:t>
            </a:r>
            <a:r>
              <a:rPr lang="ja-JP" altLang="en-US" sz="900" dirty="0">
                <a:solidFill>
                  <a:schemeClr val="bg2"/>
                </a:solidFill>
                <a:latin typeface="+mn-ea"/>
                <a:ea typeface="+mn-ea"/>
                <a:cs typeface="Meiryo UI" pitchFamily="50" charset="-128"/>
              </a:rPr>
              <a:t>で利用可能です。</a:t>
            </a:r>
          </a:p>
          <a:p>
            <a:pPr algn="l" eaLnBrk="1" hangingPunct="1">
              <a:spcBef>
                <a:spcPct val="0"/>
              </a:spcBef>
              <a:buFontTx/>
              <a:buNone/>
            </a:pPr>
            <a:r>
              <a:rPr lang="ja-JP" altLang="en-US" sz="900" dirty="0">
                <a:solidFill>
                  <a:schemeClr val="bg2"/>
                </a:solidFill>
                <a:latin typeface="+mn-ea"/>
                <a:ea typeface="+mn-ea"/>
                <a:cs typeface="Meiryo UI" pitchFamily="50" charset="-128"/>
              </a:rPr>
              <a:t>出典や</a:t>
            </a:r>
            <a:r>
              <a:rPr lang="en-US" altLang="ja-JP" sz="900" dirty="0">
                <a:solidFill>
                  <a:schemeClr val="bg2"/>
                </a:solidFill>
                <a:latin typeface="+mn-ea"/>
                <a:ea typeface="+mn-ea"/>
                <a:cs typeface="Meiryo UI" pitchFamily="50" charset="-128"/>
              </a:rPr>
              <a:t>URL</a:t>
            </a:r>
            <a:r>
              <a:rPr lang="ja-JP" altLang="en-US" sz="900" dirty="0">
                <a:solidFill>
                  <a:schemeClr val="bg2"/>
                </a:solidFill>
                <a:latin typeface="+mn-ea"/>
                <a:ea typeface="+mn-ea"/>
                <a:cs typeface="Meiryo UI" pitchFamily="50" charset="-128"/>
              </a:rPr>
              <a:t>の記載がある図表等については</a:t>
            </a:r>
            <a:r>
              <a:rPr lang="ja-JP" altLang="en-US" sz="900" dirty="0" smtClean="0">
                <a:solidFill>
                  <a:schemeClr val="bg2"/>
                </a:solidFill>
                <a:latin typeface="+mn-ea"/>
                <a:ea typeface="+mn-ea"/>
                <a:cs typeface="Meiryo UI" pitchFamily="50" charset="-128"/>
              </a:rPr>
              <a:t>、著作権法</a:t>
            </a:r>
            <a:r>
              <a:rPr lang="ja-JP" altLang="en-US" sz="900" dirty="0">
                <a:solidFill>
                  <a:schemeClr val="bg2"/>
                </a:solidFill>
                <a:latin typeface="+mn-ea"/>
                <a:ea typeface="+mn-ea"/>
                <a:cs typeface="Meiryo UI" pitchFamily="50" charset="-128"/>
              </a:rPr>
              <a:t>に基づいてご利用ください。</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smtClean="0">
                <a:solidFill>
                  <a:srgbClr val="353535"/>
                </a:solidFill>
                <a:latin typeface="Arial" charset="0"/>
              </a:rPr>
              <a:t>© 2015 </a:t>
            </a:r>
            <a:r>
              <a:rPr lang="en-US" altLang="ja-JP" sz="1000" b="1" dirty="0" smtClean="0">
                <a:solidFill>
                  <a:srgbClr val="353535"/>
                </a:solidFill>
                <a:latin typeface="Arial" charset="0"/>
              </a:rPr>
              <a:t>Vitalizing Local </a:t>
            </a:r>
            <a:r>
              <a:rPr lang="en-US" altLang="ja-JP" sz="1000" b="1" smtClean="0">
                <a:solidFill>
                  <a:srgbClr val="353535"/>
                </a:solidFill>
                <a:latin typeface="Arial" charset="0"/>
              </a:rPr>
              <a:t>Economy organization by open Data &amp; big </a:t>
            </a:r>
            <a:r>
              <a:rPr lang="en-US" altLang="ja-JP" sz="1000" b="1" dirty="0" smtClean="0">
                <a:solidFill>
                  <a:srgbClr val="353535"/>
                </a:solidFill>
                <a:latin typeface="Arial" charset="0"/>
              </a:rPr>
              <a:t>D</a:t>
            </a:r>
            <a:r>
              <a:rPr lang="en-US" altLang="ja-JP" sz="1000" b="1" smtClean="0">
                <a:solidFill>
                  <a:srgbClr val="353535"/>
                </a:solidFill>
                <a:latin typeface="Arial" charset="0"/>
              </a:rPr>
              <a:t>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2792760" y="5134039"/>
            <a:ext cx="6912767" cy="375677"/>
          </a:xfrm>
        </p:spPr>
        <p:txBody>
          <a:bodyPr/>
          <a:lstStyle/>
          <a:p>
            <a:r>
              <a:rPr lang="en-US" altLang="ja-JP" sz="2000" dirty="0" smtClean="0"/>
              <a:t>2015</a:t>
            </a:r>
            <a:r>
              <a:rPr lang="ja-JP" altLang="en-US" sz="2000" dirty="0" smtClean="0"/>
              <a:t>年</a:t>
            </a:r>
            <a:r>
              <a:rPr lang="en-US" altLang="ja-JP" sz="2000" dirty="0" smtClean="0"/>
              <a:t>3</a:t>
            </a:r>
            <a:r>
              <a:rPr lang="ja-JP" altLang="en-US" sz="2000" dirty="0" smtClean="0"/>
              <a:t>月</a:t>
            </a:r>
            <a:r>
              <a:rPr lang="en-US" altLang="ja-JP" sz="2000" dirty="0" smtClean="0"/>
              <a:t>30</a:t>
            </a:r>
            <a:r>
              <a:rPr lang="ja-JP" altLang="en-US" sz="2000" dirty="0" smtClean="0"/>
              <a:t>日</a:t>
            </a:r>
            <a:endParaRPr lang="en-US" altLang="ja-JP" sz="2000" dirty="0" smtClean="0"/>
          </a:p>
        </p:txBody>
      </p:sp>
      <p:sp>
        <p:nvSpPr>
          <p:cNvPr id="3" name="タイトル 2"/>
          <p:cNvSpPr>
            <a:spLocks noGrp="1"/>
          </p:cNvSpPr>
          <p:nvPr>
            <p:ph type="ctrTitle" sz="quarter"/>
          </p:nvPr>
        </p:nvSpPr>
        <p:spPr>
          <a:xfrm>
            <a:off x="2792760" y="3012674"/>
            <a:ext cx="6912767" cy="560343"/>
          </a:xfrm>
        </p:spPr>
        <p:txBody>
          <a:bodyPr/>
          <a:lstStyle/>
          <a:p>
            <a:r>
              <a:rPr lang="ja-JP" altLang="en-US" dirty="0" smtClean="0">
                <a:latin typeface="メイリオ" pitchFamily="50" charset="-128"/>
                <a:ea typeface="メイリオ" pitchFamily="50" charset="-128"/>
                <a:cs typeface="メイリオ" pitchFamily="50" charset="-128"/>
              </a:rPr>
              <a:t>各種オープンデータガイドの</a:t>
            </a:r>
            <a:r>
              <a:rPr lang="ja-JP" altLang="en-US" dirty="0">
                <a:latin typeface="メイリオ" pitchFamily="50" charset="-128"/>
                <a:ea typeface="メイリオ" pitchFamily="50" charset="-128"/>
                <a:cs typeface="メイリオ" pitchFamily="50" charset="-128"/>
              </a:rPr>
              <a:t>整理</a:t>
            </a:r>
          </a:p>
        </p:txBody>
      </p:sp>
      <p:sp>
        <p:nvSpPr>
          <p:cNvPr id="4" name="テキスト プレースホルダー 3"/>
          <p:cNvSpPr>
            <a:spLocks noGrp="1"/>
          </p:cNvSpPr>
          <p:nvPr>
            <p:ph type="body" sz="quarter" idx="10"/>
          </p:nvPr>
        </p:nvSpPr>
        <p:spPr/>
        <p:txBody>
          <a:bodyPr>
            <a:normAutofit lnSpcReduction="10000"/>
          </a:bodyPr>
          <a:lstStyle/>
          <a:p>
            <a:r>
              <a:rPr lang="ja-JP" altLang="en-US" dirty="0"/>
              <a:t>平成</a:t>
            </a:r>
            <a:r>
              <a:rPr lang="en-US" altLang="ja-JP" dirty="0"/>
              <a:t>26</a:t>
            </a:r>
            <a:r>
              <a:rPr lang="ja-JP" altLang="en-US" dirty="0"/>
              <a:t>年度　第</a:t>
            </a:r>
            <a:r>
              <a:rPr lang="en-US" altLang="ja-JP" dirty="0"/>
              <a:t>4</a:t>
            </a:r>
            <a:r>
              <a:rPr lang="ja-JP" altLang="en-US" dirty="0"/>
              <a:t>回データガバナンス</a:t>
            </a:r>
            <a:r>
              <a:rPr lang="ja-JP" altLang="en-US" dirty="0" smtClean="0"/>
              <a:t>委員会</a:t>
            </a:r>
            <a:endParaRPr lang="ja-JP" altLang="en-US" dirty="0"/>
          </a:p>
        </p:txBody>
      </p:sp>
      <p:sp>
        <p:nvSpPr>
          <p:cNvPr id="8" name="テキスト プレースホルダー 7"/>
          <p:cNvSpPr>
            <a:spLocks noGrp="1"/>
          </p:cNvSpPr>
          <p:nvPr>
            <p:ph type="body" sz="quarter" idx="11"/>
          </p:nvPr>
        </p:nvSpPr>
        <p:spPr/>
        <p:txBody>
          <a:bodyPr lIns="36000" rIns="36000" anchor="ctr" anchorCtr="0">
            <a:normAutofit/>
          </a:bodyPr>
          <a:lstStyle/>
          <a:p>
            <a:r>
              <a:rPr kumimoji="1" lang="ja-JP" altLang="en-US" dirty="0" smtClean="0"/>
              <a:t>資料３</a:t>
            </a:r>
            <a:endParaRPr kumimoji="1" lang="ja-JP" altLang="en-US"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9606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オープンデータ関連の主なガイド</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
        <p:nvSpPr>
          <p:cNvPr id="5" name="コンテンツ プレースホルダー 2"/>
          <p:cNvSpPr>
            <a:spLocks noGrp="1"/>
          </p:cNvSpPr>
          <p:nvPr>
            <p:ph idx="1"/>
          </p:nvPr>
        </p:nvSpPr>
        <p:spPr>
          <a:xfrm>
            <a:off x="351414" y="1143001"/>
            <a:ext cx="9146415" cy="917848"/>
          </a:xfrm>
        </p:spPr>
        <p:txBody>
          <a:bodyPr/>
          <a:lstStyle/>
          <a:p>
            <a:r>
              <a:rPr kumimoji="1" lang="ja-JP" altLang="en-US" dirty="0" smtClean="0"/>
              <a:t>オープンデータに関する主なガイド類は以下の通り</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535336961"/>
              </p:ext>
            </p:extLst>
          </p:nvPr>
        </p:nvGraphicFramePr>
        <p:xfrm>
          <a:off x="621454" y="1846373"/>
          <a:ext cx="8928992" cy="4398171"/>
        </p:xfrm>
        <a:graphic>
          <a:graphicData uri="http://schemas.openxmlformats.org/drawingml/2006/table">
            <a:tbl>
              <a:tblPr firstRow="1" bandRow="1">
                <a:tableStyleId>{21E4AEA4-8DFA-4A89-87EB-49C32662AFE0}</a:tableStyleId>
              </a:tblPr>
              <a:tblGrid>
                <a:gridCol w="2315322"/>
                <a:gridCol w="1583405"/>
                <a:gridCol w="804311"/>
                <a:gridCol w="4225954"/>
              </a:tblGrid>
              <a:tr h="280239">
                <a:tc>
                  <a:txBody>
                    <a:bodyPr/>
                    <a:lstStyle/>
                    <a:p>
                      <a:r>
                        <a:rPr kumimoji="1" lang="ja-JP" altLang="en-US" sz="1200" dirty="0" smtClean="0"/>
                        <a:t>名称</a:t>
                      </a:r>
                      <a:endParaRPr kumimoji="1" lang="ja-JP" altLang="en-US" sz="1200" dirty="0"/>
                    </a:p>
                  </a:txBody>
                  <a:tcPr/>
                </a:tc>
                <a:tc>
                  <a:txBody>
                    <a:bodyPr/>
                    <a:lstStyle/>
                    <a:p>
                      <a:r>
                        <a:rPr kumimoji="1" lang="ja-JP" altLang="en-US" sz="1200" dirty="0" smtClean="0"/>
                        <a:t>発行主体</a:t>
                      </a:r>
                      <a:endParaRPr kumimoji="1" lang="ja-JP" altLang="en-US" sz="1200" dirty="0"/>
                    </a:p>
                  </a:txBody>
                  <a:tcPr/>
                </a:tc>
                <a:tc>
                  <a:txBody>
                    <a:bodyPr/>
                    <a:lstStyle/>
                    <a:p>
                      <a:r>
                        <a:rPr kumimoji="1" lang="ja-JP" altLang="en-US" sz="1200" dirty="0" smtClean="0"/>
                        <a:t>発行年</a:t>
                      </a:r>
                      <a:endParaRPr kumimoji="1" lang="ja-JP" altLang="en-US" sz="1200" dirty="0"/>
                    </a:p>
                  </a:txBody>
                  <a:tcPr/>
                </a:tc>
                <a:tc>
                  <a:txBody>
                    <a:bodyPr/>
                    <a:lstStyle/>
                    <a:p>
                      <a:r>
                        <a:rPr kumimoji="1" lang="ja-JP" altLang="en-US" sz="1200" dirty="0" smtClean="0"/>
                        <a:t>概要</a:t>
                      </a:r>
                      <a:endParaRPr kumimoji="1" lang="ja-JP" altLang="en-US" sz="1200" dirty="0"/>
                    </a:p>
                  </a:txBody>
                  <a:tcPr/>
                </a:tc>
              </a:tr>
              <a:tr h="663723">
                <a:tc>
                  <a:txBody>
                    <a:bodyPr/>
                    <a:lstStyle/>
                    <a:p>
                      <a:r>
                        <a:rPr kumimoji="1" lang="ja-JP" altLang="en-US" sz="1200" dirty="0" smtClean="0"/>
                        <a:t>二次利用の促進のための府省のデータ公開に関する基本的考え方（ガイドライン）</a:t>
                      </a:r>
                      <a:endParaRPr kumimoji="1" lang="ja-JP" altLang="en-US" sz="1200" dirty="0"/>
                    </a:p>
                  </a:txBody>
                  <a:tcPr anchor="ctr"/>
                </a:tc>
                <a:tc>
                  <a:txBody>
                    <a:bodyPr/>
                    <a:lstStyle/>
                    <a:p>
                      <a:r>
                        <a:rPr kumimoji="1" lang="en-US" altLang="ja-JP" sz="1200" dirty="0" smtClean="0"/>
                        <a:t>CIO</a:t>
                      </a:r>
                      <a:r>
                        <a:rPr kumimoji="1" lang="ja-JP" altLang="en-US" sz="1200" dirty="0" smtClean="0"/>
                        <a:t>連絡会議決定</a:t>
                      </a:r>
                      <a:endParaRPr kumimoji="1" lang="ja-JP" altLang="en-US" sz="1200" dirty="0"/>
                    </a:p>
                  </a:txBody>
                  <a:tcPr anchor="ctr"/>
                </a:tc>
                <a:tc>
                  <a:txBody>
                    <a:bodyPr/>
                    <a:lstStyle/>
                    <a:p>
                      <a:r>
                        <a:rPr kumimoji="1" lang="en-US" altLang="ja-JP" sz="1200" dirty="0" smtClean="0"/>
                        <a:t>2013.06</a:t>
                      </a:r>
                      <a:endParaRPr kumimoji="1" lang="ja-JP" altLang="en-US" sz="1200" dirty="0"/>
                    </a:p>
                  </a:txBody>
                  <a:tcPr anchor="ctr"/>
                </a:tc>
                <a:tc>
                  <a:txBody>
                    <a:bodyPr/>
                    <a:lstStyle/>
                    <a:p>
                      <a:r>
                        <a:rPr kumimoji="1" lang="ja-JP" altLang="en-US" sz="1200" dirty="0" smtClean="0"/>
                        <a:t>二次利用を促進する利用ルールのあり方、機械判読に適したデータ形式による公開の拡大の考え方等についてとりまとめた文書</a:t>
                      </a:r>
                      <a:endParaRPr kumimoji="1" lang="ja-JP" altLang="en-US" sz="1200" dirty="0"/>
                    </a:p>
                  </a:txBody>
                  <a:tcPr anchor="ctr"/>
                </a:tc>
              </a:tr>
              <a:tr h="542406">
                <a:tc>
                  <a:txBody>
                    <a:bodyPr/>
                    <a:lstStyle/>
                    <a:p>
                      <a:r>
                        <a:rPr kumimoji="1" lang="ja-JP" altLang="en-US" sz="1200" dirty="0" smtClean="0"/>
                        <a:t>地方公共団体オープンデータ推進ガイドライン</a:t>
                      </a:r>
                      <a:endParaRPr kumimoji="1" lang="ja-JP" altLang="en-US" sz="1200" dirty="0"/>
                    </a:p>
                  </a:txBody>
                  <a:tcPr anchor="ctr"/>
                </a:tc>
                <a:tc>
                  <a:txBody>
                    <a:bodyPr/>
                    <a:lstStyle/>
                    <a:p>
                      <a:r>
                        <a:rPr kumimoji="1" lang="ja-JP" altLang="en-US" sz="1200" dirty="0" smtClean="0"/>
                        <a:t>内閣官房</a:t>
                      </a:r>
                      <a:r>
                        <a:rPr kumimoji="1" lang="en-US" altLang="ja-JP" sz="1200" dirty="0" smtClean="0"/>
                        <a:t>IT</a:t>
                      </a:r>
                      <a:r>
                        <a:rPr kumimoji="1" lang="ja-JP" altLang="en-US" sz="1200" dirty="0" smtClean="0"/>
                        <a:t>総合戦略室</a:t>
                      </a:r>
                      <a:endParaRPr kumimoji="1" lang="ja-JP" altLang="en-US" sz="1200" dirty="0"/>
                    </a:p>
                  </a:txBody>
                  <a:tcPr anchor="ctr"/>
                </a:tc>
                <a:tc>
                  <a:txBody>
                    <a:bodyPr/>
                    <a:lstStyle/>
                    <a:p>
                      <a:r>
                        <a:rPr kumimoji="1" lang="en-US" altLang="ja-JP" sz="1200" dirty="0" smtClean="0"/>
                        <a:t>2015.02</a:t>
                      </a:r>
                      <a:endParaRPr kumimoji="1" lang="ja-JP" altLang="en-US" sz="1200" dirty="0"/>
                    </a:p>
                  </a:txBody>
                  <a:tcPr anchor="ctr"/>
                </a:tc>
                <a:tc>
                  <a:txBody>
                    <a:bodyPr/>
                    <a:lstStyle/>
                    <a:p>
                      <a:r>
                        <a:rPr kumimoji="1" lang="ja-JP" altLang="en-US" sz="1200" dirty="0" smtClean="0"/>
                        <a:t>電子行政オープンデータ実務者会議で作成したガイドライン。地方公共団体におけるオープンデータの取り組みを促進することを目的とした文書</a:t>
                      </a:r>
                      <a:endParaRPr kumimoji="1" lang="ja-JP" altLang="en-US" sz="1200" dirty="0"/>
                    </a:p>
                  </a:txBody>
                  <a:tcPr anchor="ctr"/>
                </a:tc>
              </a:tr>
              <a:tr h="663723">
                <a:tc>
                  <a:txBody>
                    <a:bodyPr/>
                    <a:lstStyle/>
                    <a:p>
                      <a:r>
                        <a:rPr kumimoji="1" lang="ja-JP" altLang="en-US" sz="1200" dirty="0" smtClean="0"/>
                        <a:t>オープンデータをはじめよう </a:t>
                      </a:r>
                    </a:p>
                    <a:p>
                      <a:r>
                        <a:rPr kumimoji="1" lang="ja-JP" altLang="en-US" sz="1200" dirty="0" smtClean="0"/>
                        <a:t>～地方公共団体のための最初の手引書～</a:t>
                      </a:r>
                      <a:endParaRPr kumimoji="1" lang="ja-JP" altLang="en-US" sz="1200" dirty="0"/>
                    </a:p>
                  </a:txBody>
                  <a:tcPr anchor="ctr"/>
                </a:tc>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ja-JP" altLang="en-US" sz="1200" dirty="0" smtClean="0"/>
                        <a:t>内閣官房</a:t>
                      </a:r>
                      <a:r>
                        <a:rPr kumimoji="1" lang="en-US" altLang="ja-JP" sz="1200" dirty="0" smtClean="0"/>
                        <a:t>IT</a:t>
                      </a:r>
                      <a:r>
                        <a:rPr kumimoji="1" lang="ja-JP" altLang="en-US" sz="1200" dirty="0" smtClean="0"/>
                        <a:t>総合戦略室</a:t>
                      </a:r>
                    </a:p>
                  </a:txBody>
                  <a:tcPr anchor="ctr"/>
                </a:tc>
                <a:tc>
                  <a:txBody>
                    <a:bodyPr/>
                    <a:lstStyle/>
                    <a:p>
                      <a:r>
                        <a:rPr kumimoji="1" lang="en-US" altLang="ja-JP" sz="1200" dirty="0" smtClean="0"/>
                        <a:t>2015.02</a:t>
                      </a:r>
                      <a:endParaRPr kumimoji="1" lang="ja-JP" altLang="en-US" sz="1200" dirty="0"/>
                    </a:p>
                  </a:txBody>
                  <a:tcPr anchor="ctr"/>
                </a:tc>
                <a:tc>
                  <a:txBody>
                    <a:bodyPr/>
                    <a:lstStyle/>
                    <a:p>
                      <a:r>
                        <a:rPr kumimoji="1" lang="ja-JP" altLang="en-US" sz="1200" dirty="0" smtClean="0"/>
                        <a:t>上記文書等をもとに、地方公共団体がオープンデータの取り組みを進める際の手引き書</a:t>
                      </a:r>
                      <a:endParaRPr kumimoji="1" lang="ja-JP" altLang="en-US" sz="1200" dirty="0"/>
                    </a:p>
                  </a:txBody>
                  <a:tcPr anchor="ctr"/>
                </a:tc>
              </a:tr>
              <a:tr h="663723">
                <a:tc>
                  <a:txBody>
                    <a:bodyPr/>
                    <a:lstStyle/>
                    <a:p>
                      <a:r>
                        <a:rPr kumimoji="1" lang="ja-JP" altLang="en-US" sz="1200" dirty="0" smtClean="0"/>
                        <a:t>オープンデータガイドライン第</a:t>
                      </a:r>
                      <a:r>
                        <a:rPr kumimoji="1" lang="en-US" altLang="ja-JP" sz="1200" dirty="0" smtClean="0"/>
                        <a:t>1</a:t>
                      </a:r>
                      <a:r>
                        <a:rPr kumimoji="1" lang="ja-JP" altLang="en-US" sz="1200" dirty="0" smtClean="0"/>
                        <a:t>版</a:t>
                      </a:r>
                      <a:endParaRPr kumimoji="1" lang="ja-JP" altLang="en-US" sz="1200" dirty="0"/>
                    </a:p>
                  </a:txBody>
                  <a:tcPr anchor="ctr"/>
                </a:tc>
                <a:tc>
                  <a:txBody>
                    <a:bodyPr/>
                    <a:lstStyle/>
                    <a:p>
                      <a:r>
                        <a:rPr kumimoji="1" lang="ja-JP" altLang="en-US" sz="1200" dirty="0" smtClean="0"/>
                        <a:t>オープンデータ流通推進コンソーシアム</a:t>
                      </a:r>
                      <a:endParaRPr kumimoji="1" lang="en-US" altLang="ja-JP" sz="1200" dirty="0" smtClean="0"/>
                    </a:p>
                  </a:txBody>
                  <a:tcPr anchor="ctr"/>
                </a:tc>
                <a:tc>
                  <a:txBody>
                    <a:bodyPr/>
                    <a:lstStyle/>
                    <a:p>
                      <a:r>
                        <a:rPr kumimoji="1" lang="en-US" altLang="ja-JP" sz="1200" dirty="0" smtClean="0"/>
                        <a:t>2014.07</a:t>
                      </a:r>
                      <a:endParaRPr kumimoji="1" lang="ja-JP" altLang="en-US" sz="1200" dirty="0"/>
                    </a:p>
                  </a:txBody>
                  <a:tcPr anchor="ctr"/>
                </a:tc>
                <a:tc>
                  <a:txBody>
                    <a:bodyPr/>
                    <a:lstStyle/>
                    <a:p>
                      <a:r>
                        <a:rPr kumimoji="1" lang="ja-JP" altLang="en-US" sz="1200" dirty="0" smtClean="0"/>
                        <a:t>オープンデータについて、二次利用を促進する利用ルールの設定方法、機械判読に適したデータ形式による公開の方法を中心にとりまとめたガイド</a:t>
                      </a:r>
                      <a:endParaRPr kumimoji="1" lang="en-US" altLang="ja-JP" sz="1200" dirty="0" smtClean="0"/>
                    </a:p>
                  </a:txBody>
                  <a:tcPr anchor="ctr"/>
                </a:tc>
              </a:tr>
              <a:tr h="697379">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ja-JP" altLang="en-US" sz="1200" dirty="0" smtClean="0"/>
                        <a:t>オープンデータガイドライン第</a:t>
                      </a:r>
                      <a:r>
                        <a:rPr kumimoji="1" lang="en-US" altLang="ja-JP" sz="1200" dirty="0" smtClean="0"/>
                        <a:t>2</a:t>
                      </a:r>
                      <a:r>
                        <a:rPr kumimoji="1" lang="ja-JP" altLang="en-US" sz="1200" dirty="0" smtClean="0"/>
                        <a:t>版</a:t>
                      </a:r>
                    </a:p>
                  </a:txBody>
                  <a:tcPr anchor="ctr"/>
                </a:tc>
                <a:tc>
                  <a:txBody>
                    <a:bodyPr/>
                    <a:lstStyle/>
                    <a:p>
                      <a:r>
                        <a:rPr kumimoji="1" lang="ja-JP" altLang="en-US" sz="1200" dirty="0" smtClean="0"/>
                        <a:t>一般社団法人オープン＆ビッグデータ活用・地方創生推進機構</a:t>
                      </a:r>
                      <a:endParaRPr kumimoji="1" lang="en-US" altLang="ja-JP" sz="1200" dirty="0" smtClean="0"/>
                    </a:p>
                  </a:txBody>
                  <a:tcPr anchor="ctr"/>
                </a:tc>
                <a:tc>
                  <a:txBody>
                    <a:bodyPr/>
                    <a:lstStyle/>
                    <a:p>
                      <a:r>
                        <a:rPr kumimoji="1" lang="en-US" altLang="ja-JP" sz="1200" dirty="0" smtClean="0"/>
                        <a:t>2015.04</a:t>
                      </a:r>
                      <a:r>
                        <a:rPr kumimoji="1" lang="ja-JP" altLang="en-US" sz="1200" dirty="0" smtClean="0"/>
                        <a:t>頃公開予定</a:t>
                      </a:r>
                      <a:endParaRPr kumimoji="1" lang="ja-JP" altLang="en-US" sz="1200" dirty="0"/>
                    </a:p>
                  </a:txBody>
                  <a:tcPr anchor="ctr"/>
                </a:tc>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ja-JP" altLang="en-US" sz="1200" dirty="0" smtClean="0"/>
                        <a:t>オープンデータ流通推進コンソーシアムのガイドを引き継いで改訂版を作成中</a:t>
                      </a:r>
                      <a:endParaRPr kumimoji="1" lang="ja-JP" altLang="en-US" sz="1200" dirty="0"/>
                    </a:p>
                  </a:txBody>
                  <a:tcPr anchor="ctr"/>
                </a:tc>
              </a:tr>
              <a:tr h="663723">
                <a:tc>
                  <a:txBody>
                    <a:bodyPr/>
                    <a:lstStyle/>
                    <a:p>
                      <a:r>
                        <a:rPr kumimoji="1" lang="ja-JP" altLang="en-US" sz="1200" dirty="0" smtClean="0"/>
                        <a:t>オープンデータ取組ガイド</a:t>
                      </a:r>
                      <a:endParaRPr kumimoji="1" lang="ja-JP" altLang="en-US" sz="1200" dirty="0"/>
                    </a:p>
                  </a:txBody>
                  <a:tcPr anchor="ctr"/>
                </a:tc>
                <a:tc>
                  <a:txBody>
                    <a:bodyPr/>
                    <a:lstStyle/>
                    <a:p>
                      <a:r>
                        <a:rPr kumimoji="1" lang="ja-JP" altLang="en-US" sz="1200" dirty="0" smtClean="0"/>
                        <a:t>地方公共団体情報システム機構</a:t>
                      </a:r>
                      <a:r>
                        <a:rPr kumimoji="1" lang="en-US" altLang="ja-JP" sz="1200" dirty="0" smtClean="0"/>
                        <a:t>(J-LIS)</a:t>
                      </a:r>
                      <a:endParaRPr kumimoji="1" lang="ja-JP" altLang="en-US" sz="1200" dirty="0"/>
                    </a:p>
                  </a:txBody>
                  <a:tcPr anchor="ctr"/>
                </a:tc>
                <a:tc>
                  <a:txBody>
                    <a:bodyPr/>
                    <a:lstStyle/>
                    <a:p>
                      <a:r>
                        <a:rPr kumimoji="1" lang="en-US" altLang="ja-JP" sz="1200" dirty="0" smtClean="0"/>
                        <a:t>2015.03</a:t>
                      </a:r>
                      <a:endParaRPr kumimoji="1" lang="ja-JP" altLang="en-US" sz="1200" dirty="0"/>
                    </a:p>
                  </a:txBody>
                  <a:tcPr anchor="ctr"/>
                </a:tc>
                <a:tc>
                  <a:txBody>
                    <a:bodyPr/>
                    <a:lstStyle/>
                    <a:p>
                      <a:r>
                        <a:rPr kumimoji="1" lang="ja-JP" altLang="en-US" sz="1200" dirty="0" smtClean="0"/>
                        <a:t>地方公共団体において、オープンデータにかかる事務を円滑に進めるための手引きとして作成されたガイド</a:t>
                      </a:r>
                      <a:endParaRPr kumimoji="1" lang="ja-JP" altLang="en-US" sz="1200" dirty="0"/>
                    </a:p>
                  </a:txBody>
                  <a:tcPr anchor="ctr"/>
                </a:tc>
              </a:tr>
            </a:tbl>
          </a:graphicData>
        </a:graphic>
      </p:graphicFrame>
    </p:spTree>
    <p:extLst>
      <p:ext uri="{BB962C8B-B14F-4D97-AF65-F5344CB8AC3E}">
        <p14:creationId xmlns:p14="http://schemas.microsoft.com/office/powerpoint/2010/main" val="10785099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オープンデータ</a:t>
            </a:r>
            <a:r>
              <a:rPr lang="ja-JP" altLang="en-US" dirty="0"/>
              <a:t>関連の主なガイド</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
        <p:nvSpPr>
          <p:cNvPr id="5" name="コンテンツ プレースホルダー 2"/>
          <p:cNvSpPr>
            <a:spLocks noGrp="1"/>
          </p:cNvSpPr>
          <p:nvPr>
            <p:ph idx="1"/>
          </p:nvPr>
        </p:nvSpPr>
        <p:spPr>
          <a:xfrm>
            <a:off x="351414" y="1143001"/>
            <a:ext cx="9146415" cy="917848"/>
          </a:xfrm>
        </p:spPr>
        <p:txBody>
          <a:bodyPr/>
          <a:lstStyle/>
          <a:p>
            <a:pPr marL="0" indent="0">
              <a:buNone/>
            </a:pP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2045517715"/>
              </p:ext>
            </p:extLst>
          </p:nvPr>
        </p:nvGraphicFramePr>
        <p:xfrm>
          <a:off x="592989" y="1340770"/>
          <a:ext cx="8928992" cy="4750479"/>
        </p:xfrm>
        <a:graphic>
          <a:graphicData uri="http://schemas.openxmlformats.org/drawingml/2006/table">
            <a:tbl>
              <a:tblPr firstRow="1" bandRow="1">
                <a:tableStyleId>{21E4AEA4-8DFA-4A89-87EB-49C32662AFE0}</a:tableStyleId>
              </a:tblPr>
              <a:tblGrid>
                <a:gridCol w="2582582"/>
                <a:gridCol w="1316145"/>
                <a:gridCol w="804311"/>
                <a:gridCol w="4225954"/>
              </a:tblGrid>
              <a:tr h="312315">
                <a:tc>
                  <a:txBody>
                    <a:bodyPr/>
                    <a:lstStyle/>
                    <a:p>
                      <a:r>
                        <a:rPr kumimoji="1" lang="ja-JP" altLang="en-US" dirty="0" smtClean="0"/>
                        <a:t>名称</a:t>
                      </a:r>
                      <a:endParaRPr kumimoji="1" lang="ja-JP" altLang="en-US" dirty="0"/>
                    </a:p>
                  </a:txBody>
                  <a:tcPr/>
                </a:tc>
                <a:tc>
                  <a:txBody>
                    <a:bodyPr/>
                    <a:lstStyle/>
                    <a:p>
                      <a:r>
                        <a:rPr kumimoji="1" lang="ja-JP" altLang="en-US" dirty="0" smtClean="0"/>
                        <a:t>発行主体</a:t>
                      </a:r>
                      <a:endParaRPr kumimoji="1" lang="ja-JP" altLang="en-US" dirty="0"/>
                    </a:p>
                  </a:txBody>
                  <a:tcPr/>
                </a:tc>
                <a:tc>
                  <a:txBody>
                    <a:bodyPr/>
                    <a:lstStyle/>
                    <a:p>
                      <a:r>
                        <a:rPr kumimoji="1" lang="ja-JP" altLang="en-US" dirty="0" smtClean="0"/>
                        <a:t>発行年</a:t>
                      </a:r>
                      <a:endParaRPr kumimoji="1" lang="ja-JP" altLang="en-US" dirty="0"/>
                    </a:p>
                  </a:txBody>
                  <a:tcPr/>
                </a:tc>
                <a:tc>
                  <a:txBody>
                    <a:bodyPr/>
                    <a:lstStyle/>
                    <a:p>
                      <a:r>
                        <a:rPr kumimoji="1" lang="ja-JP" altLang="en-US" dirty="0" smtClean="0"/>
                        <a:t>概要</a:t>
                      </a:r>
                      <a:endParaRPr kumimoji="1" lang="ja-JP" altLang="en-US" dirty="0"/>
                    </a:p>
                  </a:txBody>
                  <a:tcPr/>
                </a:tc>
              </a:tr>
              <a:tr h="739694">
                <a:tc>
                  <a:txBody>
                    <a:bodyPr/>
                    <a:lstStyle/>
                    <a:p>
                      <a:r>
                        <a:rPr kumimoji="1" lang="ja-JP" altLang="en-US" dirty="0" smtClean="0"/>
                        <a:t>九都県市における避難所等の位置情報に関するオープンデータ化ガイドライン </a:t>
                      </a:r>
                      <a:endParaRPr kumimoji="1" lang="ja-JP" altLang="en-US" dirty="0"/>
                    </a:p>
                  </a:txBody>
                  <a:tcPr anchor="ctr"/>
                </a:tc>
                <a:tc>
                  <a:txBody>
                    <a:bodyPr/>
                    <a:lstStyle/>
                    <a:p>
                      <a:r>
                        <a:rPr kumimoji="1" lang="zh-TW" altLang="en-US" dirty="0" smtClean="0"/>
                        <a:t>九都県市首脳会議首都圏連合協議会</a:t>
                      </a:r>
                      <a:r>
                        <a:rPr kumimoji="1" lang="ja-JP" altLang="en-US" dirty="0" smtClean="0"/>
                        <a:t>等</a:t>
                      </a:r>
                      <a:endParaRPr kumimoji="1" lang="ja-JP" altLang="en-US" dirty="0"/>
                    </a:p>
                  </a:txBody>
                  <a:tcPr anchor="ctr"/>
                </a:tc>
                <a:tc>
                  <a:txBody>
                    <a:bodyPr/>
                    <a:lstStyle/>
                    <a:p>
                      <a:r>
                        <a:rPr kumimoji="1" lang="en-US" altLang="ja-JP" dirty="0" smtClean="0"/>
                        <a:t>2014.03</a:t>
                      </a:r>
                      <a:endParaRPr kumimoji="1" lang="ja-JP" altLang="en-US" dirty="0"/>
                    </a:p>
                  </a:txBody>
                  <a:tcPr anchor="ctr"/>
                </a:tc>
                <a:tc>
                  <a:txBody>
                    <a:bodyPr/>
                    <a:lstStyle/>
                    <a:p>
                      <a:r>
                        <a:rPr kumimoji="1" lang="ja-JP" altLang="en-US" dirty="0" smtClean="0"/>
                        <a:t>九都県市において、オープンデータ活用のために、試行的に「避難所等の位置情報」を対象としたガイドライン</a:t>
                      </a:r>
                      <a:endParaRPr kumimoji="1" lang="ja-JP" altLang="en-US" dirty="0"/>
                    </a:p>
                  </a:txBody>
                  <a:tcPr anchor="ctr"/>
                </a:tc>
              </a:tr>
              <a:tr h="739694">
                <a:tc>
                  <a:txBody>
                    <a:bodyPr/>
                    <a:lstStyle/>
                    <a:p>
                      <a:r>
                        <a:rPr kumimoji="1" lang="ja-JP" altLang="en-US" dirty="0" smtClean="0"/>
                        <a:t>川崎市オープンデータの推進に関するガイドライン</a:t>
                      </a:r>
                      <a:endParaRPr kumimoji="1" lang="ja-JP" altLang="en-US" dirty="0"/>
                    </a:p>
                  </a:txBody>
                  <a:tcPr anchor="ctr"/>
                </a:tc>
                <a:tc>
                  <a:txBody>
                    <a:bodyPr/>
                    <a:lstStyle/>
                    <a:p>
                      <a:r>
                        <a:rPr kumimoji="1" lang="ja-JP" altLang="en-US" dirty="0" smtClean="0"/>
                        <a:t>川崎市</a:t>
                      </a:r>
                      <a:endParaRPr kumimoji="1" lang="ja-JP" altLang="en-US" dirty="0"/>
                    </a:p>
                  </a:txBody>
                  <a:tcPr anchor="ctr"/>
                </a:tc>
                <a:tc>
                  <a:txBody>
                    <a:bodyPr/>
                    <a:lstStyle/>
                    <a:p>
                      <a:r>
                        <a:rPr kumimoji="1" lang="en-US" altLang="ja-JP" dirty="0" smtClean="0"/>
                        <a:t>2014.10</a:t>
                      </a:r>
                      <a:endParaRPr kumimoji="1" lang="ja-JP" altLang="en-US" dirty="0"/>
                    </a:p>
                  </a:txBody>
                  <a:tcPr anchor="ctr"/>
                </a:tc>
                <a:tc>
                  <a:txBody>
                    <a:bodyPr/>
                    <a:lstStyle/>
                    <a:p>
                      <a:r>
                        <a:rPr kumimoji="1" lang="ja-JP" altLang="en-US" dirty="0" smtClean="0"/>
                        <a:t>オープンデータの推進に向けた基本的な考え方や取組</a:t>
                      </a:r>
                    </a:p>
                    <a:p>
                      <a:r>
                        <a:rPr kumimoji="1" lang="ja-JP" altLang="en-US" dirty="0" smtClean="0"/>
                        <a:t>の方向性について示したガイドライン</a:t>
                      </a:r>
                      <a:endParaRPr kumimoji="1" lang="ja-JP" altLang="en-US" dirty="0"/>
                    </a:p>
                  </a:txBody>
                  <a:tcPr anchor="ctr"/>
                </a:tc>
              </a:tr>
              <a:tr h="739694">
                <a:tc>
                  <a:txBody>
                    <a:bodyPr/>
                    <a:lstStyle/>
                    <a:p>
                      <a:r>
                        <a:rPr kumimoji="1" lang="ja-JP" altLang="en-US" dirty="0" smtClean="0"/>
                        <a:t>福岡市オープンデータの取り組みガイドライン</a:t>
                      </a:r>
                      <a:endParaRPr kumimoji="1" lang="ja-JP" altLang="en-US" dirty="0"/>
                    </a:p>
                  </a:txBody>
                  <a:tcPr anchor="ctr"/>
                </a:tc>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ja-JP" altLang="en-US" dirty="0" smtClean="0"/>
                        <a:t>福岡市</a:t>
                      </a:r>
                    </a:p>
                  </a:txBody>
                  <a:tcPr anchor="ctr"/>
                </a:tc>
                <a:tc>
                  <a:txBody>
                    <a:bodyPr/>
                    <a:lstStyle/>
                    <a:p>
                      <a:r>
                        <a:rPr kumimoji="1" lang="en-US" altLang="ja-JP" dirty="0" smtClean="0"/>
                        <a:t>2014.03</a:t>
                      </a:r>
                      <a:endParaRPr kumimoji="1" lang="ja-JP" altLang="en-US" dirty="0"/>
                    </a:p>
                  </a:txBody>
                  <a:tcPr anchor="ctr"/>
                </a:tc>
                <a:tc>
                  <a:txBody>
                    <a:bodyPr/>
                    <a:lstStyle/>
                    <a:p>
                      <a:r>
                        <a:rPr kumimoji="1" lang="ja-JP" altLang="en-US" dirty="0" smtClean="0"/>
                        <a:t>庁内向けのオープンデータに関するガイドライン。海外動向等を含めてコンパクトに冊子としてまとめている</a:t>
                      </a:r>
                      <a:endParaRPr kumimoji="1" lang="ja-JP" altLang="en-US" dirty="0"/>
                    </a:p>
                  </a:txBody>
                  <a:tcPr anchor="ctr"/>
                </a:tc>
              </a:tr>
              <a:tr h="739694">
                <a:tc>
                  <a:txBody>
                    <a:bodyPr/>
                    <a:lstStyle/>
                    <a:p>
                      <a:r>
                        <a:rPr kumimoji="1" lang="ja-JP" altLang="en-US" dirty="0" smtClean="0"/>
                        <a:t>須坂市オープンデータ推進ガイドライン</a:t>
                      </a:r>
                      <a:endParaRPr kumimoji="1" lang="ja-JP" altLang="en-US" dirty="0"/>
                    </a:p>
                  </a:txBody>
                  <a:tcPr anchor="ctr"/>
                </a:tc>
                <a:tc>
                  <a:txBody>
                    <a:bodyPr/>
                    <a:lstStyle/>
                    <a:p>
                      <a:r>
                        <a:rPr kumimoji="1" lang="ja-JP" altLang="en-US" dirty="0" smtClean="0"/>
                        <a:t>須坂市</a:t>
                      </a:r>
                      <a:endParaRPr kumimoji="1" lang="ja-JP" altLang="en-US" dirty="0"/>
                    </a:p>
                  </a:txBody>
                  <a:tcPr anchor="ctr"/>
                </a:tc>
                <a:tc>
                  <a:txBody>
                    <a:bodyPr/>
                    <a:lstStyle/>
                    <a:p>
                      <a:r>
                        <a:rPr kumimoji="1" lang="en-US" altLang="ja-JP" dirty="0" smtClean="0"/>
                        <a:t>2015.02</a:t>
                      </a:r>
                      <a:endParaRPr kumimoji="1" lang="ja-JP" altLang="en-US" dirty="0"/>
                    </a:p>
                  </a:txBody>
                  <a:tcPr anchor="ctr"/>
                </a:tc>
                <a:tc>
                  <a:txBody>
                    <a:bodyPr/>
                    <a:lstStyle/>
                    <a:p>
                      <a:r>
                        <a:rPr kumimoji="1" lang="ja-JP" altLang="en-US" dirty="0" smtClean="0"/>
                        <a:t>オープンデータの推進手法をまとめたガイドライン。近隣自治体への参考となるように庁内の取り組み体制等も含めて整理</a:t>
                      </a:r>
                      <a:endParaRPr kumimoji="1" lang="ja-JP" altLang="en-US" dirty="0"/>
                    </a:p>
                  </a:txBody>
                  <a:tcPr anchor="ctr"/>
                </a:tc>
              </a:tr>
              <a:tr h="739694">
                <a:tc>
                  <a:txBody>
                    <a:bodyPr/>
                    <a:lstStyle/>
                    <a:p>
                      <a:r>
                        <a:rPr kumimoji="1" lang="ja-JP" altLang="en-US" dirty="0" smtClean="0"/>
                        <a:t>十日町市オープンデータに関するガイドライン</a:t>
                      </a:r>
                      <a:endParaRPr kumimoji="1" lang="ja-JP" altLang="en-US" dirty="0"/>
                    </a:p>
                  </a:txBody>
                  <a:tcPr anchor="ctr"/>
                </a:tc>
                <a:tc>
                  <a:txBody>
                    <a:bodyPr/>
                    <a:lstStyle/>
                    <a:p>
                      <a:r>
                        <a:rPr kumimoji="1" lang="ja-JP" altLang="en-US" dirty="0" smtClean="0"/>
                        <a:t>十日町市</a:t>
                      </a:r>
                      <a:endParaRPr kumimoji="1" lang="ja-JP" altLang="en-US" dirty="0"/>
                    </a:p>
                  </a:txBody>
                  <a:tcPr anchor="ctr"/>
                </a:tc>
                <a:tc>
                  <a:txBody>
                    <a:bodyPr/>
                    <a:lstStyle/>
                    <a:p>
                      <a:r>
                        <a:rPr kumimoji="1" lang="en-US" altLang="ja-JP" dirty="0" smtClean="0"/>
                        <a:t>2014.12</a:t>
                      </a:r>
                      <a:endParaRPr kumimoji="1" lang="ja-JP" altLang="en-US" dirty="0"/>
                    </a:p>
                  </a:txBody>
                  <a:tcPr anchor="ctr"/>
                </a:tc>
                <a:tc>
                  <a:txBody>
                    <a:bodyPr/>
                    <a:lstStyle/>
                    <a:p>
                      <a:r>
                        <a:rPr kumimoji="1" lang="ja-JP" altLang="en-US" dirty="0" smtClean="0"/>
                        <a:t>オープンデータの意義、公開に向けたルール等について示したガイドライン</a:t>
                      </a:r>
                      <a:endParaRPr kumimoji="1" lang="ja-JP" altLang="en-US" dirty="0"/>
                    </a:p>
                  </a:txBody>
                  <a:tcPr anchor="ctr"/>
                </a:tc>
              </a:tr>
              <a:tr h="739694">
                <a:tc>
                  <a:txBody>
                    <a:bodyPr/>
                    <a:lstStyle/>
                    <a:p>
                      <a:r>
                        <a:rPr kumimoji="1" lang="ja-JP" altLang="en-US" dirty="0" smtClean="0"/>
                        <a:t>新潟市オープンデータの推進に関するガイドライン</a:t>
                      </a:r>
                      <a:endParaRPr kumimoji="1" lang="ja-JP" altLang="en-US" dirty="0"/>
                    </a:p>
                  </a:txBody>
                  <a:tcPr anchor="ctr"/>
                </a:tc>
                <a:tc>
                  <a:txBody>
                    <a:bodyPr/>
                    <a:lstStyle/>
                    <a:p>
                      <a:r>
                        <a:rPr kumimoji="1" lang="ja-JP" altLang="en-US" dirty="0" smtClean="0"/>
                        <a:t>新潟市</a:t>
                      </a:r>
                      <a:endParaRPr kumimoji="1" lang="ja-JP" altLang="en-US" dirty="0"/>
                    </a:p>
                  </a:txBody>
                  <a:tcPr anchor="ctr"/>
                </a:tc>
                <a:tc>
                  <a:txBody>
                    <a:bodyPr/>
                    <a:lstStyle/>
                    <a:p>
                      <a:r>
                        <a:rPr kumimoji="1" lang="en-US" altLang="ja-JP" dirty="0" smtClean="0"/>
                        <a:t>2014.12</a:t>
                      </a:r>
                      <a:endParaRPr kumimoji="1" lang="ja-JP" altLang="en-US" dirty="0"/>
                    </a:p>
                  </a:txBody>
                  <a:tcPr anchor="ctr"/>
                </a:tc>
                <a:tc>
                  <a:txBody>
                    <a:bodyPr/>
                    <a:lstStyle/>
                    <a:p>
                      <a:r>
                        <a:rPr kumimoji="1" lang="ja-JP" altLang="en-US" dirty="0" smtClean="0"/>
                        <a:t>オープンデータの推進に向けた基本的な方針を定めたガイドライン</a:t>
                      </a:r>
                      <a:endParaRPr kumimoji="1" lang="ja-JP" altLang="en-US" dirty="0"/>
                    </a:p>
                  </a:txBody>
                  <a:tcPr anchor="ctr"/>
                </a:tc>
              </a:tr>
            </a:tbl>
          </a:graphicData>
        </a:graphic>
      </p:graphicFrame>
      <p:sp>
        <p:nvSpPr>
          <p:cNvPr id="6" name="テキスト ボックス 5"/>
          <p:cNvSpPr txBox="1"/>
          <p:nvPr/>
        </p:nvSpPr>
        <p:spPr>
          <a:xfrm>
            <a:off x="7186491" y="6308821"/>
            <a:ext cx="2494594" cy="307777"/>
          </a:xfrm>
          <a:prstGeom prst="rect">
            <a:avLst/>
          </a:prstGeom>
          <a:noFill/>
        </p:spPr>
        <p:txBody>
          <a:bodyPr wrap="none" rtlCol="0">
            <a:spAutoFit/>
          </a:bodyPr>
          <a:lstStyle/>
          <a:p>
            <a:pPr algn="l"/>
            <a:r>
              <a:rPr kumimoji="1" lang="ja-JP" altLang="en-US" sz="1400" dirty="0" smtClean="0">
                <a:solidFill>
                  <a:schemeClr val="bg2"/>
                </a:solidFill>
                <a:latin typeface="ヒラギノ角ゴ ProN W6"/>
                <a:ea typeface="ヒラギノ角ゴ ProN W6"/>
                <a:cs typeface="ヒラギノ角ゴ ProN W6"/>
              </a:rPr>
              <a:t>他、各自治体等でも作成・公開</a:t>
            </a:r>
          </a:p>
        </p:txBody>
      </p:sp>
    </p:spTree>
    <p:extLst>
      <p:ext uri="{BB962C8B-B14F-4D97-AF65-F5344CB8AC3E}">
        <p14:creationId xmlns:p14="http://schemas.microsoft.com/office/powerpoint/2010/main" val="37785318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DE00921D-40F7-43B6-BD6D-305108E5D07E}" vid="{133BE196-5EE9-4F4C-B01D-66311A1AA8D5}"/>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VLEDパワポ基本テンプレート</Template>
  <TotalTime>0</TotalTime>
  <Words>466</Words>
  <Application>Microsoft Office PowerPoint</Application>
  <PresentationFormat>A4 210 x 297 mm</PresentationFormat>
  <Paragraphs>68</Paragraphs>
  <Slides>4</Slides>
  <Notes>0</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4</vt:i4>
      </vt:variant>
    </vt:vector>
  </HeadingPairs>
  <TitlesOfParts>
    <vt:vector size="20" baseType="lpstr">
      <vt:lpstr>ＤＦＧ華康ゴシック体W5</vt:lpstr>
      <vt:lpstr>ＤＦＧ平成ゴシック体W3</vt:lpstr>
      <vt:lpstr>ＤＦＧ平成ゴシック体W7</vt:lpstr>
      <vt:lpstr>굴림</vt:lpstr>
      <vt:lpstr>Meiryo UI</vt:lpstr>
      <vt:lpstr>ＭＳ Ｐゴシック</vt:lpstr>
      <vt:lpstr>ＭＳ Ｐ明朝</vt:lpstr>
      <vt:lpstr>ヒラギノ角ゴ ProN W3</vt:lpstr>
      <vt:lpstr>ヒラギノ角ゴ ProN W6</vt:lpstr>
      <vt:lpstr>メイリオ</vt:lpstr>
      <vt:lpstr>平成明朝</vt:lpstr>
      <vt:lpstr>Arial</vt:lpstr>
      <vt:lpstr>Calibri</vt:lpstr>
      <vt:lpstr>Franklin Gothic Demi</vt:lpstr>
      <vt:lpstr>Wingdings</vt:lpstr>
      <vt:lpstr>VLEDパワポ基本テンプレート</vt:lpstr>
      <vt:lpstr>各種オープンデータガイドの整理</vt:lpstr>
      <vt:lpstr>オープンデータ関連の主なガイド</vt:lpstr>
      <vt:lpstr>オープンデータ関連の主なガイド</vt:lpstr>
      <vt:lpstr>PowerPoint プレゼンテーション</vt:lpstr>
    </vt:vector>
  </TitlesOfParts>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2014-12-17T06:37:59Z</dcterms:created>
  <dcterms:modified xsi:type="dcterms:W3CDTF">2015-03-28T07:46:41Z</dcterms:modified>
</cp:coreProperties>
</file>